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9"/>
  </p:notesMasterIdLst>
  <p:sldIdLst>
    <p:sldId id="256" r:id="rId2"/>
    <p:sldId id="299" r:id="rId3"/>
    <p:sldId id="277" r:id="rId4"/>
    <p:sldId id="300" r:id="rId5"/>
    <p:sldId id="301" r:id="rId6"/>
    <p:sldId id="302" r:id="rId7"/>
    <p:sldId id="303" r:id="rId8"/>
    <p:sldId id="281" r:id="rId9"/>
    <p:sldId id="280" r:id="rId10"/>
    <p:sldId id="292" r:id="rId11"/>
    <p:sldId id="284" r:id="rId12"/>
    <p:sldId id="298" r:id="rId13"/>
    <p:sldId id="289" r:id="rId14"/>
    <p:sldId id="290" r:id="rId15"/>
    <p:sldId id="296" r:id="rId16"/>
    <p:sldId id="282" r:id="rId17"/>
    <p:sldId id="293" r:id="rId18"/>
    <p:sldId id="294" r:id="rId19"/>
    <p:sldId id="295" r:id="rId20"/>
    <p:sldId id="283" r:id="rId21"/>
    <p:sldId id="297" r:id="rId22"/>
    <p:sldId id="306" r:id="rId23"/>
    <p:sldId id="274" r:id="rId24"/>
    <p:sldId id="291" r:id="rId25"/>
    <p:sldId id="304" r:id="rId26"/>
    <p:sldId id="305" r:id="rId27"/>
    <p:sldId id="276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966" autoAdjust="0"/>
  </p:normalViewPr>
  <p:slideViewPr>
    <p:cSldViewPr snapToGrid="0">
      <p:cViewPr varScale="1">
        <p:scale>
          <a:sx n="90" d="100"/>
          <a:sy n="90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6.2\Management\Chris\Data%20for%20Hamilton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6.2\Management\Chris\Data%20for%20Hamilton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6.2\Management\Chris\Data%20for%20Hamilton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vinycomb\Desktop\Dropbox\Research\Warrnambool%20Research%202021\Patient%20Economic%20Evaluation\Survey%20Master%20Contact%20Sheet%20-%20v1.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Hamilton Final as percentage.xlsx]Total Cases by Hospital!PivotTable7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Cases</a:t>
            </a:r>
            <a:r>
              <a:rPr lang="en-US" baseline="0" dirty="0"/>
              <a:t> by Hospital (2017 - 2022)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Cases by Hospital'!$B$3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Cases by Hospital'!$A$4:$A$7</c:f>
              <c:strCache>
                <c:ptCount val="3"/>
                <c:pt idx="0">
                  <c:v>Portland District Hospital</c:v>
                </c:pt>
                <c:pt idx="1">
                  <c:v>South West Healthcare</c:v>
                </c:pt>
                <c:pt idx="2">
                  <c:v>St John of God Hospital</c:v>
                </c:pt>
              </c:strCache>
            </c:strRef>
          </c:cat>
          <c:val>
            <c:numRef>
              <c:f>'Total Cases by Hospital'!$B$4:$B$7</c:f>
              <c:numCache>
                <c:formatCode>General</c:formatCode>
                <c:ptCount val="3"/>
                <c:pt idx="0">
                  <c:v>2833</c:v>
                </c:pt>
                <c:pt idx="1">
                  <c:v>6945</c:v>
                </c:pt>
                <c:pt idx="2">
                  <c:v>6187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D-4E87-84BA-3765719F1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00304"/>
        <c:axId val="75399472"/>
      </c:barChart>
      <c:catAx>
        <c:axId val="754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99472"/>
        <c:crosses val="autoZero"/>
        <c:auto val="1"/>
        <c:lblAlgn val="ctr"/>
        <c:lblOffset val="100"/>
        <c:noMultiLvlLbl val="0"/>
      </c:catAx>
      <c:valAx>
        <c:axId val="753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0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2470</c:v>
                </c:pt>
                <c:pt idx="1">
                  <c:v>2663</c:v>
                </c:pt>
                <c:pt idx="2">
                  <c:v>2428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F-4E39-A1F3-946DE2647C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SWHC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1240</c:v>
                </c:pt>
                <c:pt idx="1">
                  <c:v>1158</c:v>
                </c:pt>
                <c:pt idx="2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F-4E39-A1F3-946DE2647C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SJOG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904</c:v>
                </c:pt>
                <c:pt idx="1">
                  <c:v>1022</c:v>
                </c:pt>
                <c:pt idx="2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F-4E39-A1F3-946DE2647C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Portland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326</c:v>
                </c:pt>
                <c:pt idx="1">
                  <c:v>483</c:v>
                </c:pt>
                <c:pt idx="2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DF-4E39-A1F3-946DE2647CC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 rooms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600</c:v>
                </c:pt>
                <c:pt idx="1">
                  <c:v>781</c:v>
                </c:pt>
                <c:pt idx="2">
                  <c:v>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DF-4E39-A1F3-946DE2647C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6634544"/>
        <c:axId val="1244270288"/>
      </c:barChart>
      <c:catAx>
        <c:axId val="13566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270288"/>
        <c:crosses val="autoZero"/>
        <c:auto val="1"/>
        <c:lblAlgn val="ctr"/>
        <c:lblOffset val="100"/>
        <c:noMultiLvlLbl val="0"/>
      </c:catAx>
      <c:valAx>
        <c:axId val="12442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6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Hamilton Final as percentage.xlsx]Hand Chart!PivotTable15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Hand </a:t>
            </a:r>
            <a:r>
              <a:rPr lang="en-US" sz="1400" b="0" i="0" u="none" strike="noStrike" baseline="0" dirty="0">
                <a:effectLst/>
              </a:rPr>
              <a:t>(2017 - 2022)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'Hand Chart'!$B$3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'Hand Chart'!$A$4:$A$10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'Hand Chart'!$B$4:$B$10</c:f>
              <c:numCache>
                <c:formatCode>General</c:formatCode>
                <c:ptCount val="6"/>
                <c:pt idx="0">
                  <c:v>849</c:v>
                </c:pt>
                <c:pt idx="1">
                  <c:v>955</c:v>
                </c:pt>
                <c:pt idx="2">
                  <c:v>981</c:v>
                </c:pt>
                <c:pt idx="3">
                  <c:v>984</c:v>
                </c:pt>
                <c:pt idx="4">
                  <c:v>1160</c:v>
                </c:pt>
                <c:pt idx="5">
                  <c:v>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1-4E08-8817-580460C7D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103040"/>
        <c:axId val="2119254192"/>
      </c:barChart>
      <c:catAx>
        <c:axId val="3301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254192"/>
        <c:crosses val="autoZero"/>
        <c:auto val="1"/>
        <c:lblAlgn val="ctr"/>
        <c:lblOffset val="100"/>
        <c:noMultiLvlLbl val="0"/>
      </c:catAx>
      <c:valAx>
        <c:axId val="21192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Hamilton Final as percentage.xlsx]Breast Chart!PivotTable14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Breast </a:t>
            </a:r>
            <a:r>
              <a:rPr lang="en-US" sz="1400" b="0" i="0" u="none" strike="noStrike" baseline="0" dirty="0">
                <a:effectLst/>
              </a:rPr>
              <a:t>(2017 - 2022)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'Breast Chart'!$B$3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'Breast Chart'!$A$4:$A$10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'Breast Chart'!$B$4:$B$10</c:f>
              <c:numCache>
                <c:formatCode>General</c:formatCode>
                <c:ptCount val="6"/>
                <c:pt idx="0">
                  <c:v>43</c:v>
                </c:pt>
                <c:pt idx="1">
                  <c:v>65</c:v>
                </c:pt>
                <c:pt idx="2">
                  <c:v>69</c:v>
                </c:pt>
                <c:pt idx="3">
                  <c:v>79</c:v>
                </c:pt>
                <c:pt idx="4">
                  <c:v>124</c:v>
                </c:pt>
                <c:pt idx="5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D-4FAB-A1BC-B73245053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39008"/>
        <c:axId val="180039424"/>
      </c:barChart>
      <c:catAx>
        <c:axId val="1800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39424"/>
        <c:crosses val="autoZero"/>
        <c:auto val="1"/>
        <c:lblAlgn val="ctr"/>
        <c:lblOffset val="100"/>
        <c:noMultiLvlLbl val="0"/>
      </c:catAx>
      <c:valAx>
        <c:axId val="1800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Total Travel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Warrnambool</c:v>
                </c:pt>
                <c:pt idx="1">
                  <c:v>Metropolitan Service</c:v>
                </c:pt>
              </c:strCache>
            </c:strRef>
          </c:cat>
          <c:val>
            <c:numRef>
              <c:f>Sheet1!$B$2:$B$3</c:f>
              <c:numCache>
                <c:formatCode>_("$"* #,##0.00_);_("$"* \(#,##0.00\);_("$"* "-"??_);_(@_)</c:formatCode>
                <c:ptCount val="2"/>
                <c:pt idx="0">
                  <c:v>414013</c:v>
                </c:pt>
                <c:pt idx="1">
                  <c:v>2121833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1-495D-BC44-9472ECEE5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16055248"/>
        <c:axId val="616056896"/>
      </c:barChart>
      <c:catAx>
        <c:axId val="61605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16056896"/>
        <c:crosses val="autoZero"/>
        <c:auto val="1"/>
        <c:lblAlgn val="ctr"/>
        <c:lblOffset val="100"/>
        <c:noMultiLvlLbl val="0"/>
      </c:catAx>
      <c:valAx>
        <c:axId val="6160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cross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16055248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2.6945308545964029E-2"/>
                <c:y val="0.3284670205749901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>
              <a:lumMod val="10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n</a:t>
            </a:r>
            <a:r>
              <a:rPr lang="en-AU" baseline="0" dirty="0"/>
              <a:t> = 79 participants</a:t>
            </a:r>
            <a:endParaRPr lang="en-AU" dirty="0"/>
          </a:p>
        </c:rich>
      </c:tx>
      <c:layout>
        <c:manualLayout>
          <c:xMode val="edge"/>
          <c:yMode val="edge"/>
          <c:x val="0.42710744221488445"/>
          <c:y val="0.94188215348489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E-4DF4-A923-4175BADD6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E-4DF4-A923-4175BADD66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1E-4DF4-A923-4175BADD66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1E-4DF4-A923-4175BADD66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1E-4DF4-A923-4175BADD66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1E-4DF4-A923-4175BADD66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21E-4DF4-A923-4175BADD66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22B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21E-4DF4-A923-4175BADD6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Results'!$O$50:$O$56</c:f>
              <c:strCache>
                <c:ptCount val="7"/>
                <c:pt idx="0">
                  <c:v>Prefer Melbourne</c:v>
                </c:pt>
                <c:pt idx="1">
                  <c:v>Doesn't Matter</c:v>
                </c:pt>
                <c:pt idx="2">
                  <c:v>30 minutes</c:v>
                </c:pt>
                <c:pt idx="3">
                  <c:v>1 hour</c:v>
                </c:pt>
                <c:pt idx="4">
                  <c:v>1.5 hours</c:v>
                </c:pt>
                <c:pt idx="5">
                  <c:v>2 hours</c:v>
                </c:pt>
                <c:pt idx="6">
                  <c:v>More than 2 hours</c:v>
                </c:pt>
              </c:strCache>
            </c:strRef>
          </c:cat>
          <c:val>
            <c:numRef>
              <c:f>'Summary Results'!$P$50:$P$56</c:f>
              <c:numCache>
                <c:formatCode>###0</c:formatCode>
                <c:ptCount val="7"/>
                <c:pt idx="0">
                  <c:v>1</c:v>
                </c:pt>
                <c:pt idx="1">
                  <c:v>38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1E-4DF4-A923-4175BADD66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F983-4924-4347-AFF7-644C994B941A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FEBE-A5BD-46F9-B95B-7E3178AB9C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55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Recommended rate of plastic surgeons per capita is 1 in 57,000</a:t>
            </a:r>
          </a:p>
          <a:p>
            <a:r>
              <a:rPr lang="en-AU" dirty="0"/>
              <a:t>North coast NSW is 1 in 177,000</a:t>
            </a:r>
          </a:p>
          <a:p>
            <a:r>
              <a:rPr lang="en-AU" dirty="0"/>
              <a:t>Perth north 1 in 25,000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243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We included 1860 patients in our study</a:t>
            </a:r>
          </a:p>
          <a:p>
            <a:pPr marL="773079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1380 emergency and 480 elective operations.</a:t>
            </a:r>
          </a:p>
          <a:p>
            <a:pPr marL="773079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45 were excluded as they lived outside Victoria.</a:t>
            </a:r>
          </a:p>
          <a:p>
            <a:pPr marL="773079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Closest metropolitan hospital (n): Sunshine Hospital (1854), Royal Melbourne Hospital (10), The Northern Hospital (3).</a:t>
            </a:r>
          </a:p>
          <a:p>
            <a:pPr marL="773079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Metrics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Episode of care: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preoperative assessment (elective only), surgery, single postoperative visit.</a:t>
            </a:r>
            <a:endParaRPr lang="en-AU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Travel: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distance from patients suburb of residents to Warrnambool or suburb of nearest Melbourne metropolitan public plastic surgery service; cost per km as per Australian Government calculations.</a:t>
            </a:r>
            <a:r>
              <a:rPr lang="en-AU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i="1" dirty="0">
                <a:latin typeface="Calibri" panose="020F0502020204030204" pitchFamily="34" charset="0"/>
                <a:cs typeface="Calibri" panose="020F0502020204030204" pitchFamily="34" charset="0"/>
              </a:rPr>
              <a:t>Accommodation: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average of cheapest room for two people from five closest hotels to metropolitan hospital. Included overnight stay at Warrnambool for patients who lived &gt;200 km from our service.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51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Total costs to patients: </a:t>
            </a:r>
            <a:r>
              <a:rPr lang="en-AU" sz="1200" dirty="0"/>
              <a:t>$197 vs $1,398 ($245,000 saving over 4 weeks)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204 eligible patients: 82 patients responded (40%)</a:t>
            </a:r>
          </a:p>
          <a:p>
            <a:r>
              <a:rPr lang="en-US" dirty="0"/>
              <a:t>Median age: 61 years (IQR, 33 to 70)</a:t>
            </a:r>
          </a:p>
          <a:p>
            <a:r>
              <a:rPr lang="en-US" dirty="0"/>
              <a:t>Elective operations: 30 (37%)</a:t>
            </a:r>
          </a:p>
          <a:p>
            <a:r>
              <a:rPr lang="en-US" dirty="0"/>
              <a:t>Emergency operations: 52 (43%)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indent="0">
              <a:buNone/>
            </a:pPr>
            <a:r>
              <a:rPr lang="en-US" dirty="0"/>
              <a:t>Overnight stays</a:t>
            </a:r>
          </a:p>
          <a:p>
            <a:r>
              <a:rPr lang="en-US" dirty="0"/>
              <a:t>Preoperative review: 42/66 (64%)</a:t>
            </a:r>
          </a:p>
          <a:p>
            <a:r>
              <a:rPr lang="en-US" dirty="0"/>
              <a:t>Day procedure: 56/66 (85%)</a:t>
            </a:r>
          </a:p>
          <a:p>
            <a:r>
              <a:rPr lang="en-US" dirty="0"/>
              <a:t>First post-operative review: 35/64 (55%)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56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HAMILTON</a:t>
            </a:r>
          </a:p>
          <a:p>
            <a:r>
              <a:rPr lang="en-AU" dirty="0"/>
              <a:t>Over the past 5 years, we saw 1109 patients (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7%</a:t>
            </a:r>
            <a:r>
              <a:rPr lang="en-AU" dirty="0"/>
              <a:t> of total) from Southern Grampians Shire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In 2022, we had a 65% increase in patients from Southern Grampians Shire on previous year 2021 (100 to 165) yet, denied theatre access.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42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1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 Nova Light" panose="020B0304020202020204" pitchFamily="34" charset="0"/>
              </a:rPr>
              <a:t>Primary catchment: City of Warrnambool and Shires of Moyne and </a:t>
            </a:r>
            <a:r>
              <a:rPr lang="en-US" sz="1200" dirty="0" err="1">
                <a:latin typeface="Arial Nova Light" panose="020B0304020202020204" pitchFamily="34" charset="0"/>
              </a:rPr>
              <a:t>Corangamite</a:t>
            </a:r>
            <a:endParaRPr lang="en-US" sz="1200" dirty="0"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 Nova Light" panose="020B0304020202020204" pitchFamily="34" charset="0"/>
              </a:rPr>
              <a:t>Regional catchment: Shires of Glenelg and Southern Grampians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 Nova Light" panose="020B0304020202020204" pitchFamily="34" charset="0"/>
              </a:rPr>
              <a:t>Unit also captures patients from outside primary and regional catchment areas such as Horsham and South Australia among other locations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94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PROCEDURE</a:t>
            </a:r>
            <a:r>
              <a:rPr lang="en-US" dirty="0"/>
              <a:t> DATA  FOR SWHC</a:t>
            </a:r>
          </a:p>
          <a:p>
            <a:r>
              <a:rPr lang="en-US" dirty="0"/>
              <a:t>Numbers of main:</a:t>
            </a:r>
          </a:p>
          <a:p>
            <a:endParaRPr lang="en-US" dirty="0"/>
          </a:p>
          <a:p>
            <a:r>
              <a:rPr lang="en-US" dirty="0"/>
              <a:t>Primary:</a:t>
            </a:r>
          </a:p>
          <a:p>
            <a:r>
              <a:rPr lang="en-US" dirty="0"/>
              <a:t>Warn – 316</a:t>
            </a:r>
          </a:p>
          <a:p>
            <a:r>
              <a:rPr lang="en-US" dirty="0"/>
              <a:t>Moyne – 160</a:t>
            </a:r>
          </a:p>
          <a:p>
            <a:r>
              <a:rPr lang="en-US" dirty="0" err="1"/>
              <a:t>Corangamite</a:t>
            </a:r>
            <a:r>
              <a:rPr lang="en-US" dirty="0"/>
              <a:t> –60</a:t>
            </a:r>
          </a:p>
          <a:p>
            <a:endParaRPr lang="en-US" dirty="0"/>
          </a:p>
          <a:p>
            <a:r>
              <a:rPr lang="en-US" dirty="0"/>
              <a:t>Secondary:</a:t>
            </a:r>
          </a:p>
          <a:p>
            <a:r>
              <a:rPr lang="en-US" dirty="0"/>
              <a:t>Glenelg – 62</a:t>
            </a:r>
          </a:p>
          <a:p>
            <a:r>
              <a:rPr lang="en-US" dirty="0"/>
              <a:t>Southern Grampians – 55</a:t>
            </a:r>
          </a:p>
          <a:p>
            <a:r>
              <a:rPr lang="en-US" dirty="0"/>
              <a:t>Horsham – 42</a:t>
            </a:r>
          </a:p>
          <a:p>
            <a:r>
              <a:rPr lang="en-US" dirty="0"/>
              <a:t>Mt Gambier - 12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49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33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AU" sz="1200" b="1" dirty="0">
                <a:latin typeface="Arial Nova Light" panose="020B0304020202020204" pitchFamily="34" charset="0"/>
              </a:rPr>
              <a:t>Sample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AU" sz="1200" dirty="0">
                <a:latin typeface="Arial Nova Light" panose="020B0304020202020204" pitchFamily="34" charset="0"/>
              </a:rPr>
              <a:t>38 participants (8 lost to follow up)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AU" sz="1200" dirty="0">
                <a:latin typeface="Arial Nova Light" panose="020B0304020202020204" pitchFamily="34" charset="0"/>
              </a:rPr>
              <a:t>31 immediate reconstructions, with 13 free flaps performed and the remainder undergoing alloplastic reconstructions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AU" sz="1200" dirty="0">
                <a:latin typeface="Arial Nova Light" panose="020B0304020202020204" pitchFamily="34" charset="0"/>
              </a:rPr>
              <a:t>29 patients underwent unilateral breast reconstructions, and 9 bilateral reconstruction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AU" sz="1200" dirty="0">
              <a:latin typeface="Arial Nova Light" panose="020B03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dirty="0">
                <a:latin typeface="Arial Nova Light" panose="020B0304020202020204" pitchFamily="34" charset="0"/>
              </a:rPr>
              <a:t>Patient satisfaction rates were high, with 80% of participants being satisfied with their result.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AU" sz="1200" dirty="0">
              <a:latin typeface="Arial Nova Light" panose="020B0304020202020204" pitchFamily="34" charset="0"/>
            </a:endParaRPr>
          </a:p>
          <a:p>
            <a:pPr algn="just"/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27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sz="1200" dirty="0">
                <a:latin typeface="Arial Nova Light" panose="020B0304020202020204" pitchFamily="34" charset="0"/>
              </a:rPr>
              <a:t>97% of participants strongly valued having a breast reconstruction service within their community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97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rates of breast reconstruction in Australia are estimated to be as low as 18%, with other studies stating that approximately 50% of women will undergo breast reconstruction if given the opportunity. 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our study only 30% stated they would </a:t>
            </a:r>
            <a:r>
              <a:rPr lang="en-AU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definitely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consider undergoing a reconstruction </a:t>
            </a:r>
            <a:r>
              <a:rPr lang="en-AU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required to travel to the closest metropolitan centre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AU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39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latin typeface="Arial Nova Light" panose="020B0304020202020204" pitchFamily="34" charset="0"/>
              </a:rPr>
              <a:t>86% of participants were satisfied with their breast reconstructive experience. </a:t>
            </a:r>
          </a:p>
          <a:p>
            <a:pPr algn="just"/>
            <a:endParaRPr lang="en-AU" sz="1200" dirty="0">
              <a:latin typeface="Arial Nova Light" panose="020B03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94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Rural breast reconstructive services increase accessibility, by decreasing cost and reducing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eographic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barriers for women who may wish to undergo breast reconstruction after mastectomy. </a:t>
            </a:r>
          </a:p>
          <a:p>
            <a:endParaRPr lang="en-US" sz="1200" dirty="0">
              <a:latin typeface="Arial Nova Light" panose="020B0304020202020204" pitchFamily="34" charset="0"/>
            </a:endParaRPr>
          </a:p>
          <a:p>
            <a:r>
              <a:rPr lang="en-US" sz="1200" dirty="0">
                <a:latin typeface="Arial Nova Light" panose="020B0304020202020204" pitchFamily="34" charset="0"/>
              </a:rPr>
              <a:t>Retrospective analysis of all patients who presented for breast reconstruction to a rural plastic surgery unit between 2017 and 2021 with 64 patients identified</a:t>
            </a:r>
          </a:p>
          <a:p>
            <a:endParaRPr lang="en-US" sz="1200" dirty="0">
              <a:latin typeface="Arial Nova Light" panose="020B0304020202020204" pitchFamily="34" charset="0"/>
            </a:endParaRPr>
          </a:p>
          <a:p>
            <a:r>
              <a:rPr lang="en-US" sz="1200" dirty="0">
                <a:latin typeface="Arial Nova Light" panose="020B0304020202020204" pitchFamily="34" charset="0"/>
              </a:rPr>
              <a:t>Distance, cost of travel and productivity loss was calculated for each patient to the rural </a:t>
            </a:r>
            <a:r>
              <a:rPr lang="en-US" sz="1200" dirty="0" err="1">
                <a:latin typeface="Arial Nova Light" panose="020B0304020202020204" pitchFamily="34" charset="0"/>
              </a:rPr>
              <a:t>centre</a:t>
            </a:r>
            <a:r>
              <a:rPr lang="en-US" sz="1200" dirty="0">
                <a:latin typeface="Arial Nova Light" panose="020B0304020202020204" pitchFamily="34" charset="0"/>
              </a:rPr>
              <a:t>, and the nearest tertiary </a:t>
            </a:r>
            <a:r>
              <a:rPr lang="en-US" sz="1200" dirty="0" err="1">
                <a:latin typeface="Arial Nova Light" panose="020B0304020202020204" pitchFamily="34" charset="0"/>
              </a:rPr>
              <a:t>centre</a:t>
            </a:r>
            <a:r>
              <a:rPr lang="en-US" sz="1200" dirty="0">
                <a:latin typeface="Arial Nova Light" panose="020B0304020202020204" pitchFamily="34" charset="0"/>
              </a:rPr>
              <a:t> performing breast reconstruction</a:t>
            </a:r>
          </a:p>
          <a:p>
            <a:endParaRPr lang="en-US" sz="1200" dirty="0">
              <a:latin typeface="Arial Nova Light" panose="020B03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200" dirty="0">
                <a:latin typeface="Arial Nova Light" panose="020B0304020202020204" pitchFamily="34" charset="0"/>
              </a:rPr>
              <a:t>On average, each patient’s travel requirements reduced by 2,800km by attending a rural breast reconstruction unit compared to the closest metropolitan </a:t>
            </a:r>
            <a:r>
              <a:rPr lang="en-US" sz="1200" dirty="0" err="1">
                <a:latin typeface="Arial Nova Light" panose="020B0304020202020204" pitchFamily="34" charset="0"/>
              </a:rPr>
              <a:t>centre</a:t>
            </a:r>
            <a:r>
              <a:rPr lang="en-US" sz="1200" dirty="0">
                <a:latin typeface="Arial Nova Light" panose="020B0304020202020204" pitchFamily="34" charset="0"/>
              </a:rPr>
              <a:t>, saving $6,688 on travel costs alone.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latin typeface="Arial Nova Light" panose="020B03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6FEBE-A5BD-46F9-B95B-7E3178AB9C0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80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35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63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38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53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70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2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63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8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16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1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90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56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26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71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6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5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6AFB-0584-4CB3-B1A0-6F78D20EA0E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A3A5C7-9B7C-4CD0-BD4B-63AD63FAB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4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9DED-EC88-4F16-B858-FF3D3D6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03" y="2404534"/>
            <a:ext cx="9144000" cy="1646302"/>
          </a:xfrm>
        </p:spPr>
        <p:txBody>
          <a:bodyPr/>
          <a:lstStyle/>
          <a:p>
            <a:r>
              <a:rPr lang="en-AU" sz="3600" b="1" i="1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Rural Plastic and Reconstructive Surgery: What it has given and what comes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672A9-6675-4D26-8E3D-15348D08E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03" y="4032596"/>
            <a:ext cx="9144000" cy="1655762"/>
          </a:xfrm>
        </p:spPr>
        <p:txBody>
          <a:bodyPr/>
          <a:lstStyle/>
          <a:p>
            <a:r>
              <a:rPr lang="en-US" dirty="0"/>
              <a:t>Dr Robert Toma, Plastic &amp; Reconstructive Surgeon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2E377-D9F5-DF37-E89C-255CC48C9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302004" y="336946"/>
            <a:ext cx="18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 Nova Light" panose="020B0304020202020204" pitchFamily="34" charset="0"/>
              </a:rPr>
              <a:t>Referral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02004" y="989900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2D603-7E53-035B-051C-C9C81C16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46" y="1032743"/>
            <a:ext cx="7843036" cy="4747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968A3-5284-364D-9600-0B69C1CCA11D}"/>
              </a:ext>
            </a:extLst>
          </p:cNvPr>
          <p:cNvSpPr txBox="1"/>
          <p:nvPr/>
        </p:nvSpPr>
        <p:spPr>
          <a:xfrm>
            <a:off x="5743428" y="5832492"/>
            <a:ext cx="30178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Plastic and Reconstructive Surgery Audit 2022, WPRS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B3786-86E4-961D-F1EE-46568AB00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234237" y="389692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Combined Case Numbers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8DD518-87B2-F055-5327-8EAB02F75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1182"/>
              </p:ext>
            </p:extLst>
          </p:nvPr>
        </p:nvGraphicFramePr>
        <p:xfrm>
          <a:off x="592133" y="1113896"/>
          <a:ext cx="8932867" cy="463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F9807AE-5C7C-3688-3813-6A2D3BEBB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3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266893" y="219156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Combined Case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735D-EC49-C9F3-FEE2-4A29D004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" y="6073629"/>
            <a:ext cx="1650513" cy="90060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5AEEB9-B660-59A2-6531-7D1ADD159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430052"/>
              </p:ext>
            </p:extLst>
          </p:nvPr>
        </p:nvGraphicFramePr>
        <p:xfrm>
          <a:off x="875171" y="908926"/>
          <a:ext cx="8606286" cy="489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21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190693" y="23300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Hand Cases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EB6DDC-AC66-58F2-463A-A774E19F0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650508"/>
              </p:ext>
            </p:extLst>
          </p:nvPr>
        </p:nvGraphicFramePr>
        <p:xfrm>
          <a:off x="617802" y="1094373"/>
          <a:ext cx="9026941" cy="437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F5FD2BD-1737-3CAB-0812-A8ACEAB92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201579" y="294964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Breast Cases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EBE890-CCBF-0E5C-5996-8366EFBB7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12896"/>
              </p:ext>
            </p:extLst>
          </p:nvPr>
        </p:nvGraphicFramePr>
        <p:xfrm>
          <a:off x="621936" y="958302"/>
          <a:ext cx="8935721" cy="464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963C7-93E8-0CF7-65D7-CA1F76A96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288665" y="404153"/>
            <a:ext cx="41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Arial Nova Light" panose="020B0304020202020204" pitchFamily="34" charset="0"/>
              </a:rPr>
              <a:t>Unit Research into Rural Plastic Surgery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E3FC9-5AF8-94E2-E828-652476140B8D}"/>
              </a:ext>
            </a:extLst>
          </p:cNvPr>
          <p:cNvSpPr txBox="1"/>
          <p:nvPr/>
        </p:nvSpPr>
        <p:spPr>
          <a:xfrm>
            <a:off x="507703" y="2223542"/>
            <a:ext cx="6244857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 Nova Light" panose="020B0304020202020204" pitchFamily="34" charset="0"/>
              </a:rPr>
              <a:t>Our unit has undertaken a combination of studies, surveys and audits on travel distance, cost and patient satisfaction</a:t>
            </a:r>
          </a:p>
          <a:p>
            <a:pPr>
              <a:spcAft>
                <a:spcPts val="200"/>
              </a:spcAft>
            </a:pPr>
            <a:endParaRPr lang="en-AU" sz="1600" dirty="0">
              <a:latin typeface="Arial Nova Light" panose="020B03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 Nova Light" panose="020B0304020202020204" pitchFamily="34" charset="0"/>
              </a:rPr>
              <a:t>Savings in travel time, cost to patient were compared against nearest metropolitan centre</a:t>
            </a:r>
          </a:p>
          <a:p>
            <a:pPr>
              <a:spcAft>
                <a:spcPts val="200"/>
              </a:spcAft>
            </a:pPr>
            <a:endParaRPr lang="en-AU" sz="1600" dirty="0">
              <a:latin typeface="Arial Nova Light" panose="020B03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latin typeface="Arial Nova Light" panose="020B0304020202020204" pitchFamily="34" charset="0"/>
              </a:rPr>
              <a:t>Findings have led to the development of various initiatives aimed at improving regional access to plastic and reconstructive surgery such as Handtrauma.net and Southwest Breast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C2346-E396-4898-8DE7-7038B475B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476D0-E1B2-4C28-9239-15CCE9D1E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77" y="1569579"/>
            <a:ext cx="4017671" cy="7142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1181DE-FF1A-43E8-4DB7-78982BBE7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0" y="198485"/>
            <a:ext cx="122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 Nova Light" panose="020B0304020202020204" pitchFamily="34" charset="0"/>
              </a:rPr>
              <a:t>The development of a rural breast reconstruction service: patient reported outcomes and benefits</a:t>
            </a:r>
            <a:endParaRPr lang="en-US" b="1" i="1" dirty="0">
              <a:latin typeface="Arial Nova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02004" y="989900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33EE2D-7096-3A68-6A32-904C7BF4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19" y="1652531"/>
            <a:ext cx="7167452" cy="4108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A024A-0F86-E49C-D9E6-1D566F32D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BBD6036B-0220-99BF-4E5D-222D9AD03194}"/>
              </a:ext>
            </a:extLst>
          </p:cNvPr>
          <p:cNvSpPr>
            <a:spLocks/>
          </p:cNvSpPr>
          <p:nvPr/>
        </p:nvSpPr>
        <p:spPr bwMode="auto">
          <a:xfrm>
            <a:off x="171376" y="515539"/>
            <a:ext cx="7220025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Preeya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GUNNESS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Sam HAMILTON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CAPSTICK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Published in ANZ Journal of Surgery, 2023</a:t>
            </a: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02004" y="989900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DD93AB-B6F6-572B-3A24-26BEDD56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11" y="1342838"/>
            <a:ext cx="5874826" cy="4525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E7152-1D6D-7A4B-F362-06C426155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1DA7C-C4A7-2D16-3F0D-8B523FF66B7A}"/>
              </a:ext>
            </a:extLst>
          </p:cNvPr>
          <p:cNvSpPr txBox="1"/>
          <p:nvPr/>
        </p:nvSpPr>
        <p:spPr>
          <a:xfrm>
            <a:off x="0" y="198485"/>
            <a:ext cx="122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 Nova Light" panose="020B0304020202020204" pitchFamily="34" charset="0"/>
              </a:rPr>
              <a:t>The development of a rural breast reconstruction service: patient reported outcomes and benefits</a:t>
            </a:r>
            <a:endParaRPr lang="en-US" b="1" i="1" dirty="0">
              <a:latin typeface="Arial Nova Light" panose="020B0304020202020204" pitchFamily="34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CF4533E-AA0E-F604-A4DA-1859066B5D2E}"/>
              </a:ext>
            </a:extLst>
          </p:cNvPr>
          <p:cNvSpPr>
            <a:spLocks/>
          </p:cNvSpPr>
          <p:nvPr/>
        </p:nvSpPr>
        <p:spPr bwMode="auto">
          <a:xfrm>
            <a:off x="171376" y="515539"/>
            <a:ext cx="7220025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Preeya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GUNNESS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Sam HAMILTON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CAPSTICK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Published in ANZ Journal of Surgery, 2023</a:t>
            </a: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02004" y="989900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5D54C9-42E3-F09B-3712-75A5FB58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63" y="1527910"/>
            <a:ext cx="6823585" cy="4340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ACA780-75A0-5E9A-0D58-FA1732238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EFC44-6587-CEC1-D0E2-F80A6F5657E7}"/>
              </a:ext>
            </a:extLst>
          </p:cNvPr>
          <p:cNvSpPr txBox="1"/>
          <p:nvPr/>
        </p:nvSpPr>
        <p:spPr>
          <a:xfrm>
            <a:off x="0" y="198485"/>
            <a:ext cx="122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 Nova Light" panose="020B0304020202020204" pitchFamily="34" charset="0"/>
              </a:rPr>
              <a:t>The development of a rural breast reconstruction service: patient reported outcomes and benefits</a:t>
            </a:r>
            <a:endParaRPr lang="en-US" b="1" i="1" dirty="0">
              <a:latin typeface="Arial Nova Light" panose="020B0304020202020204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153827D6-08B4-D595-4E25-8789C08727CF}"/>
              </a:ext>
            </a:extLst>
          </p:cNvPr>
          <p:cNvSpPr>
            <a:spLocks/>
          </p:cNvSpPr>
          <p:nvPr/>
        </p:nvSpPr>
        <p:spPr bwMode="auto">
          <a:xfrm>
            <a:off x="171376" y="515539"/>
            <a:ext cx="7220025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Preeya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GUNNESS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Sam HAMILTON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CAPSTICK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Published in ANZ Journal of Surgery, 2023</a:t>
            </a: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5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CFA0CF-DCF8-1505-47B8-8AE5E99A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90" y="1527911"/>
            <a:ext cx="6470951" cy="4447350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A7E1304C-F0F5-9081-9DDD-AA2F425A4566}"/>
              </a:ext>
            </a:extLst>
          </p:cNvPr>
          <p:cNvSpPr>
            <a:spLocks/>
          </p:cNvSpPr>
          <p:nvPr/>
        </p:nvSpPr>
        <p:spPr bwMode="auto">
          <a:xfrm>
            <a:off x="171376" y="515539"/>
            <a:ext cx="7220025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Preeya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GUNNESS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Sam HAMILTON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CAPSTICK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Published in ANZ Journal of Surgery, 2023</a:t>
            </a: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94BEF-AB4E-737C-4BA0-1837D1371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9FAC5-C1D0-72AB-A79D-6E9142E0ECC4}"/>
              </a:ext>
            </a:extLst>
          </p:cNvPr>
          <p:cNvSpPr txBox="1"/>
          <p:nvPr/>
        </p:nvSpPr>
        <p:spPr>
          <a:xfrm>
            <a:off x="0" y="198485"/>
            <a:ext cx="122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latin typeface="Arial Nova Light" panose="020B0304020202020204" pitchFamily="34" charset="0"/>
              </a:rPr>
              <a:t>The development of a rural breast reconstruction service: patient reported outcomes and benefits</a:t>
            </a:r>
            <a:endParaRPr lang="en-US" b="1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27EB0-521F-DD06-ED7C-DA760053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790"/>
            <a:ext cx="8596668" cy="767668"/>
          </a:xfrm>
        </p:spPr>
        <p:txBody>
          <a:bodyPr/>
          <a:lstStyle/>
          <a:p>
            <a:pPr marL="0" indent="0">
              <a:buNone/>
            </a:pPr>
            <a:r>
              <a:rPr lang="en-AU" b="1" i="1" dirty="0">
                <a:latin typeface="Arial Nova Light" panose="020B0304020202020204" pitchFamily="34" charset="0"/>
              </a:rPr>
              <a:t>Disclosures: None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BDF1E-8391-55C7-06FA-57233519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ECEEE9A-2B51-E07C-96A1-92509C9F68A8}"/>
              </a:ext>
            </a:extLst>
          </p:cNvPr>
          <p:cNvSpPr txBox="1"/>
          <p:nvPr/>
        </p:nvSpPr>
        <p:spPr>
          <a:xfrm>
            <a:off x="166929" y="271259"/>
            <a:ext cx="614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b="1" i="1" dirty="0">
                <a:latin typeface="Arial Nova Light" panose="020B0304020202020204" pitchFamily="34" charset="0"/>
              </a:rPr>
              <a:t>Economic Benefits of Rural Breast Reconstructive Service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9A1764AE-2099-6BF3-CCAE-0B0FC5C8F65A}"/>
              </a:ext>
            </a:extLst>
          </p:cNvPr>
          <p:cNvSpPr>
            <a:spLocks/>
          </p:cNvSpPr>
          <p:nvPr/>
        </p:nvSpPr>
        <p:spPr bwMode="auto">
          <a:xfrm>
            <a:off x="166929" y="426199"/>
            <a:ext cx="6736463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Sam HAMILTON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Preeya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GUNNESS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CAPSTICK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Presented at RACS 91</a:t>
            </a: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st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Annual Scientific Congress</a:t>
            </a: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7BA35-B62C-9875-7BF0-48F862FC5343}"/>
              </a:ext>
            </a:extLst>
          </p:cNvPr>
          <p:cNvSpPr txBox="1"/>
          <p:nvPr/>
        </p:nvSpPr>
        <p:spPr>
          <a:xfrm>
            <a:off x="2910929" y="2013019"/>
            <a:ext cx="61449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TOTAL COST SAVING TO PATIENTS </a:t>
            </a:r>
          </a:p>
          <a:p>
            <a:pPr algn="just"/>
            <a:endParaRPr lang="en-US" dirty="0">
              <a:latin typeface="Arial Nova Light" panose="020B0304020202020204" pitchFamily="34" charset="0"/>
            </a:endParaRPr>
          </a:p>
          <a:p>
            <a:pPr algn="just"/>
            <a:r>
              <a:rPr lang="en-AU" dirty="0">
                <a:latin typeface="Arial Nova Light" panose="020B0304020202020204" pitchFamily="34" charset="0"/>
              </a:rPr>
              <a:t>Over a 3 year period 64 patients saved was 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$542,526 in costs associated with travel and accommodation</a:t>
            </a:r>
            <a:r>
              <a:rPr lang="en-AU" dirty="0">
                <a:latin typeface="Arial Nova Light" panose="020B0304020202020204" pitchFamily="34" charset="0"/>
              </a:rPr>
              <a:t> </a:t>
            </a:r>
          </a:p>
          <a:p>
            <a:pPr algn="just"/>
            <a:endParaRPr lang="en-AU" dirty="0">
              <a:latin typeface="Arial Nova Light" panose="020B0304020202020204" pitchFamily="34" charset="0"/>
            </a:endParaRPr>
          </a:p>
          <a:p>
            <a:pPr algn="just"/>
            <a:r>
              <a:rPr lang="en-AU" dirty="0">
                <a:latin typeface="Arial Nova Light" panose="020B0304020202020204" pitchFamily="34" charset="0"/>
              </a:rPr>
              <a:t>The average saving for each patient was:</a:t>
            </a:r>
          </a:p>
          <a:p>
            <a:pPr algn="just"/>
            <a:endParaRPr lang="en-AU" dirty="0">
              <a:latin typeface="Arial Nova Light" panose="020B0304020202020204" pitchFamily="34" charset="0"/>
            </a:endParaRPr>
          </a:p>
          <a:p>
            <a:pPr algn="just"/>
            <a:r>
              <a:rPr lang="en-AU" dirty="0">
                <a:latin typeface="Arial Nova Light" panose="020B0304020202020204" pitchFamily="34" charset="0"/>
              </a:rPr>
              <a:t>                                         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$8,478</a:t>
            </a:r>
            <a:endParaRPr lang="en-US" sz="2400" dirty="0"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33764-A97E-89B6-CC70-E6DDAA15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ECEEE9A-2B51-E07C-96A1-92509C9F68A8}"/>
              </a:ext>
            </a:extLst>
          </p:cNvPr>
          <p:cNvSpPr txBox="1"/>
          <p:nvPr/>
        </p:nvSpPr>
        <p:spPr>
          <a:xfrm>
            <a:off x="226745" y="93904"/>
            <a:ext cx="11447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b="1" i="1" dirty="0">
                <a:latin typeface="Arial Nova Light" panose="020B0304020202020204" pitchFamily="34" charset="0"/>
              </a:rPr>
              <a:t>Travel cost savings from a regional plastic surgery service: A patient centred evaluation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9A1764AE-2099-6BF3-CCAE-0B0FC5C8F65A}"/>
              </a:ext>
            </a:extLst>
          </p:cNvPr>
          <p:cNvSpPr>
            <a:spLocks/>
          </p:cNvSpPr>
          <p:nvPr/>
        </p:nvSpPr>
        <p:spPr bwMode="auto">
          <a:xfrm>
            <a:off x="333868" y="622975"/>
            <a:ext cx="6201689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Toby VINYCOMB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Hanna JONES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Southwest Healthcare Warrnambool 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St John of God Warrnambool Hospital 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Presented at RACS 90</a:t>
            </a: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th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Annual Scientific Congress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12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Gill Sans" charset="0"/>
            </a:endParaRP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7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Gill Sans" charset="0"/>
            </a:endParaRP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A1AAE-0083-5398-8EA0-F7739823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9" y="1105765"/>
            <a:ext cx="5523127" cy="5219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b="1" i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Retrospective analysis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, of 1860 patients, who underwent an operation by the plastic surgery unit at South West Healthcare Warrnambool July 2019 to June 2021 inclusive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Median travel distance was 28 km to our service compared to 259 km to the nearest metropolitan service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Total cost of travel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latin typeface="Arial Nova Light" panose="020B03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WPRS: $414,013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        Nearest metropolitan service $2,121,833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       </a:t>
            </a:r>
            <a:r>
              <a:rPr lang="en-US" sz="1400" b="1" dirty="0">
                <a:solidFill>
                  <a:schemeClr val="accent1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Total cost saving for the patient</a:t>
            </a:r>
            <a:r>
              <a:rPr lang="en-US" sz="1400" i="1" dirty="0">
                <a:solidFill>
                  <a:schemeClr val="accent1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endParaRPr lang="en-GB" sz="12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200" dirty="0">
                <a:latin typeface="Arial Nova Light" panose="020B0304020202020204" pitchFamily="34" charset="0"/>
              </a:rPr>
              <a:t>                                     </a:t>
            </a:r>
            <a:r>
              <a:rPr lang="en-AU" sz="2000" dirty="0">
                <a:latin typeface="Arial Nova Light" panose="020B03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ova Light" panose="020B0304020202020204" pitchFamily="34" charset="0"/>
              </a:rPr>
              <a:t>$1,707,740</a:t>
            </a:r>
            <a:endParaRPr lang="en-AU" sz="2000" dirty="0"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332DD-BD57-DBCC-47C8-6E103A9A4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32EB20-2C41-2843-A7AE-19F4657DB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168254"/>
              </p:ext>
            </p:extLst>
          </p:nvPr>
        </p:nvGraphicFramePr>
        <p:xfrm>
          <a:off x="5239267" y="1523581"/>
          <a:ext cx="5040560" cy="353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087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ECEEE9A-2B51-E07C-96A1-92509C9F68A8}"/>
              </a:ext>
            </a:extLst>
          </p:cNvPr>
          <p:cNvSpPr txBox="1"/>
          <p:nvPr/>
        </p:nvSpPr>
        <p:spPr>
          <a:xfrm>
            <a:off x="226745" y="93904"/>
            <a:ext cx="11447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b="1" i="1" dirty="0">
                <a:latin typeface="Arial Nova Light" panose="020B0304020202020204" pitchFamily="34" charset="0"/>
              </a:rPr>
              <a:t>The economic impact and patient perspectives of providing a rural plastic surgery service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9A1764AE-2099-6BF3-CCAE-0B0FC5C8F65A}"/>
              </a:ext>
            </a:extLst>
          </p:cNvPr>
          <p:cNvSpPr>
            <a:spLocks/>
          </p:cNvSpPr>
          <p:nvPr/>
        </p:nvSpPr>
        <p:spPr bwMode="auto">
          <a:xfrm>
            <a:off x="333868" y="622975"/>
            <a:ext cx="6201689" cy="9006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279" tIns="80279" rIns="80279" bIns="80279" anchor="ctr"/>
          <a:lstStyle/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Toby VINYCOMB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Hanna JONES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2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John MASTERS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, Robert TOMA</a:t>
            </a:r>
            <a:r>
              <a:rPr lang="en-AU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123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Warrnambool Plastic and Reconstructive Surgery, Warrnambool, Victoria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2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Southwest Healthcare Warrnambool 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3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St John of God Warrnambool Hospital 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Presented at RACS 90</a:t>
            </a:r>
            <a:r>
              <a:rPr lang="en-AU" sz="1200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th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 Annual Scientific Congress</a:t>
            </a: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12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Gill Sans" charset="0"/>
            </a:endParaRPr>
          </a:p>
          <a:p>
            <a:pPr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7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Gill Sans" charset="0"/>
            </a:endParaRPr>
          </a:p>
          <a:p>
            <a:pPr algn="ctr" defTabSz="2197551" fontAlgn="base" hangingPunct="0">
              <a:spcBef>
                <a:spcPct val="0"/>
              </a:spcBef>
              <a:spcAft>
                <a:spcPct val="0"/>
              </a:spcAft>
            </a:pPr>
            <a:endParaRPr lang="en-AU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A1AAE-0083-5398-8EA0-F7739823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9" y="1828799"/>
            <a:ext cx="5523127" cy="4496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b="1" i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n-AU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Cross-sectional study over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 4 weeks </a:t>
            </a:r>
            <a:r>
              <a:rPr lang="en-AU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utilising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 demographic and operation data and patient survey of 82 participants</a:t>
            </a:r>
          </a:p>
          <a:p>
            <a:pPr marL="0" indent="0">
              <a:buNone/>
            </a:pPr>
            <a:r>
              <a:rPr lang="en-AU" sz="1400" dirty="0">
                <a:latin typeface="Arial Nova Light" panose="020B03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AU" sz="1400" dirty="0">
                <a:solidFill>
                  <a:schemeClr val="accent1"/>
                </a:solidFill>
                <a:latin typeface="Arial Nova Light" panose="020B0304020202020204" pitchFamily="34" charset="0"/>
              </a:rPr>
              <a:t>51% </a:t>
            </a:r>
            <a:r>
              <a:rPr lang="en-AU" sz="1400" dirty="0">
                <a:latin typeface="Arial Nova Light" panose="020B0304020202020204" pitchFamily="34" charset="0"/>
              </a:rPr>
              <a:t>would prefer to travel 30 mins or more to a regional service than Melbourne</a:t>
            </a:r>
          </a:p>
          <a:p>
            <a:pPr marL="0" indent="0">
              <a:buNone/>
            </a:pPr>
            <a:endParaRPr lang="en-AU" sz="1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n-AU" sz="1400" dirty="0">
                <a:solidFill>
                  <a:schemeClr val="accent1"/>
                </a:solidFill>
                <a:latin typeface="Arial Nova Light" panose="020B0304020202020204" pitchFamily="34" charset="0"/>
              </a:rPr>
              <a:t>20% </a:t>
            </a:r>
            <a:r>
              <a:rPr lang="en-AU" sz="1400" dirty="0">
                <a:latin typeface="Arial Nova Light" panose="020B0304020202020204" pitchFamily="34" charset="0"/>
              </a:rPr>
              <a:t>would prefer to travel more than 2 hours to regional service than Melbourne</a:t>
            </a:r>
          </a:p>
          <a:p>
            <a:pPr marL="0" indent="0">
              <a:buNone/>
            </a:pPr>
            <a:endParaRPr lang="en-AU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en-AU" sz="1400" dirty="0">
                <a:solidFill>
                  <a:schemeClr val="accent1"/>
                </a:solidFill>
                <a:latin typeface="Arial Nova Light" panose="020B0304020202020204" pitchFamily="34" charset="0"/>
              </a:rPr>
              <a:t>93% </a:t>
            </a:r>
            <a:r>
              <a:rPr lang="en-AU" sz="1400" dirty="0">
                <a:latin typeface="Arial Nova Light" panose="020B0304020202020204" pitchFamily="34" charset="0"/>
              </a:rPr>
              <a:t>felt it was very important to have access to a regional plastic surgery service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332DD-BD57-DBCC-47C8-6E103A9A4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8C9E6-9BD9-0B39-1016-D81DCF01CDA6}"/>
              </a:ext>
            </a:extLst>
          </p:cNvPr>
          <p:cNvSpPr txBox="1"/>
          <p:nvPr/>
        </p:nvSpPr>
        <p:spPr>
          <a:xfrm>
            <a:off x="5733826" y="2669836"/>
            <a:ext cx="438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rial Nova Light" panose="020B0304020202020204" pitchFamily="34" charset="0"/>
              </a:rPr>
              <a:t>. </a:t>
            </a:r>
          </a:p>
          <a:p>
            <a:pPr algn="just"/>
            <a:endParaRPr lang="en-AU" dirty="0">
              <a:latin typeface="Arial Nova Light" panose="020B0304020202020204" pitchFamily="34" charset="0"/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4CFE00F3-3717-E44A-BEC4-35203ED21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0046"/>
              </p:ext>
            </p:extLst>
          </p:nvPr>
        </p:nvGraphicFramePr>
        <p:xfrm>
          <a:off x="5511877" y="1443209"/>
          <a:ext cx="5405839" cy="358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283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CC60-F282-4158-B4F4-DC3F863D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9" y="1105765"/>
            <a:ext cx="5523127" cy="5219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100" b="1" i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Accredited registrar training</a:t>
            </a:r>
            <a:r>
              <a:rPr lang="en-AU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: currently working with Southwest Healthcare in applying for a SET position in Warrnambool from 2024</a:t>
            </a:r>
          </a:p>
          <a:p>
            <a:pPr marL="0" indent="0">
              <a:buNone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Southwest Breast clinic:</a:t>
            </a:r>
            <a:r>
              <a:rPr lang="en-AU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 launched in 2021 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to provide regional patients with greater access to comprehensive breast cancer management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Plastic surgeon recruitment 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Actively recruiting for additional Plastic and Reconstructive Surgeon to support flow of patients from outside primary catchment area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Engagement of additional healthcare networks 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</a:rPr>
              <a:t>Continue to work with public healthcare sector and have approached another regional hospital for theatre access</a:t>
            </a: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1100" i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AU" sz="1200" dirty="0"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E2C75-2185-43A7-A680-7FF23E02E110}"/>
              </a:ext>
            </a:extLst>
          </p:cNvPr>
          <p:cNvSpPr txBox="1"/>
          <p:nvPr/>
        </p:nvSpPr>
        <p:spPr>
          <a:xfrm>
            <a:off x="253599" y="348035"/>
            <a:ext cx="23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What’s Next for WPRS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80473-71D9-38F0-8760-98F1BDE9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0" y="532701"/>
            <a:ext cx="5886451" cy="14564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FE0113-BE59-81D9-29A4-9D0B68CF7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CC60-F282-4158-B4F4-DC3F863D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9" y="1197429"/>
            <a:ext cx="8123676" cy="49834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Develop regional hubs: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Identify regional hubs to implement hub and spoke model (alternatively outreach, FIFO)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Identify community needs: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Examine community need and identify existing services and resources in place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Engage Healthcare networks: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Develop relationship with public healthcare and tackle administrative barriers early (be prepared to educate decision makers on plastic and reconstructive surgery’s place in the community) </a:t>
            </a:r>
          </a:p>
          <a:p>
            <a:pPr marL="0" indent="0">
              <a:buNone/>
            </a:pPr>
            <a:endParaRPr lang="en-AU" sz="16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Integration: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Integrate plastic and reconstructive surgery with other specialist and ancillary services to provide coordinated care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E2C75-2185-43A7-A680-7FF23E02E110}"/>
              </a:ext>
            </a:extLst>
          </p:cNvPr>
          <p:cNvSpPr txBox="1"/>
          <p:nvPr/>
        </p:nvSpPr>
        <p:spPr>
          <a:xfrm>
            <a:off x="210699" y="492453"/>
            <a:ext cx="426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Translating WPRS to other regional areas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9AED2-2C3A-D302-85F0-5CF6EF2C4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8D03-68F2-DEED-FD28-AB872FB8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9" y="2239623"/>
            <a:ext cx="8596668" cy="23787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Regional registrars: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Create training opportunities for registrars in regional areas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Private sector buy in: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Seek buy-in from private sector (an often overlooked source of support when setting up a new service)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600" b="1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  <a:latin typeface="Arial Nova Light" panose="020B0304020202020204" pitchFamily="34" charset="0"/>
              </a:rPr>
              <a:t>Research: </a:t>
            </a: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Continue research into rural plastic and reconstructive surgery</a:t>
            </a:r>
            <a:endParaRPr lang="en-US" sz="16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CC96B-A071-E6B2-2DB4-8C4EE5DA6108}"/>
              </a:ext>
            </a:extLst>
          </p:cNvPr>
          <p:cNvSpPr txBox="1"/>
          <p:nvPr/>
        </p:nvSpPr>
        <p:spPr>
          <a:xfrm>
            <a:off x="239466" y="588818"/>
            <a:ext cx="426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Translating WPRS to other regional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0BAAB-1C8B-9880-209C-9AAB0972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0170-CDEF-2134-C92D-1E3A9E42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841" y="1866674"/>
            <a:ext cx="39708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6000" dirty="0"/>
          </a:p>
          <a:p>
            <a:pPr marL="0" indent="0">
              <a:buNone/>
            </a:pPr>
            <a:r>
              <a:rPr lang="en-AU" sz="6000" dirty="0"/>
              <a:t>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652D2-7201-FBFA-CE21-83917778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31" y="1001304"/>
            <a:ext cx="6759051" cy="5249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3527D-08C3-5C78-1050-25F874C8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208BD-47B6-0113-820A-C3421DAF73D3}"/>
              </a:ext>
            </a:extLst>
          </p:cNvPr>
          <p:cNvSpPr txBox="1"/>
          <p:nvPr/>
        </p:nvSpPr>
        <p:spPr>
          <a:xfrm>
            <a:off x="478346" y="631972"/>
            <a:ext cx="570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The real key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translating WPRS to other regional areas</a:t>
            </a:r>
          </a:p>
        </p:txBody>
      </p:sp>
    </p:spTree>
    <p:extLst>
      <p:ext uri="{BB962C8B-B14F-4D97-AF65-F5344CB8AC3E}">
        <p14:creationId xmlns:p14="http://schemas.microsoft.com/office/powerpoint/2010/main" val="2702712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D7EFE6-932A-4456-96B4-6814E331FEFE}"/>
              </a:ext>
            </a:extLst>
          </p:cNvPr>
          <p:cNvSpPr txBox="1"/>
          <p:nvPr/>
        </p:nvSpPr>
        <p:spPr>
          <a:xfrm>
            <a:off x="10054954" y="6618914"/>
            <a:ext cx="22516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bg1"/>
                </a:solidFill>
              </a:rPr>
              <a:t>Warrnambool Plastic &amp; Reconstructive Surgery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DAF9C-0911-4195-B082-B050206E1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45" y="179461"/>
            <a:ext cx="970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302004" y="405125"/>
            <a:ext cx="56307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 Nova Light" panose="020B0304020202020204" pitchFamily="34" charset="0"/>
              </a:rPr>
              <a:t>Rural Plastic and Reconstructive Surgery Service </a:t>
            </a:r>
          </a:p>
          <a:p>
            <a:endParaRPr lang="en-US" sz="1400" i="1" dirty="0">
              <a:latin typeface="Arial Nova Light" panose="020B03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4A08A-D738-4552-A1D2-85E4B1C6EBD6}"/>
              </a:ext>
            </a:extLst>
          </p:cNvPr>
          <p:cNvSpPr txBox="1"/>
          <p:nvPr/>
        </p:nvSpPr>
        <p:spPr>
          <a:xfrm>
            <a:off x="302004" y="1910697"/>
            <a:ext cx="579399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600" b="1" i="1" dirty="0">
                <a:latin typeface="Arial Nova Light" panose="020B0304020202020204" pitchFamily="34" charset="0"/>
              </a:rPr>
              <a:t>What are the barriers? </a:t>
            </a:r>
          </a:p>
          <a:p>
            <a:pPr>
              <a:spcAft>
                <a:spcPts val="200"/>
              </a:spcAft>
            </a:pPr>
            <a:endParaRPr lang="en-AU" sz="1400" b="1" i="1" dirty="0">
              <a:latin typeface="Arial Nova Light" panose="020B03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Small number of rural plastic and reconstructive surgeons (</a:t>
            </a:r>
            <a:r>
              <a:rPr lang="en-US" sz="1400" dirty="0">
                <a:latin typeface="Arial Nova Light" panose="020B0304020202020204" pitchFamily="34" charset="0"/>
              </a:rPr>
              <a:t>2.9% plastic Surgeons work in MM3-7,  for 19.8% of the Australian population</a:t>
            </a:r>
            <a:r>
              <a:rPr lang="en-AU" sz="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US" sz="1400" dirty="0">
                <a:latin typeface="Arial Nova Light" panose="020B0304020202020204" pitchFamily="34" charset="0"/>
              </a:rPr>
              <a:t>)</a:t>
            </a:r>
            <a:endParaRPr lang="en-AU" sz="14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endParaRPr lang="en-AU" sz="1400" dirty="0">
              <a:latin typeface="Arial Nova Light" panose="020B03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W</a:t>
            </a:r>
            <a:r>
              <a:rPr lang="en-US" sz="1400" dirty="0">
                <a:latin typeface="Arial Nova Light" panose="020B0304020202020204" pitchFamily="34" charset="0"/>
              </a:rPr>
              <a:t>ork usually performed by plastic and reconstructive surgeons is unfamiliar or misunderstood by community and heath administrators </a:t>
            </a:r>
          </a:p>
          <a:p>
            <a:pPr>
              <a:spcAft>
                <a:spcPts val="200"/>
              </a:spcAft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 Light" panose="020B0304020202020204" pitchFamily="34" charset="0"/>
              </a:rPr>
              <a:t>Lack of funding for  plastic and reconstructive services</a:t>
            </a:r>
          </a:p>
          <a:p>
            <a:pPr>
              <a:spcAft>
                <a:spcPts val="200"/>
              </a:spcAft>
            </a:pPr>
            <a:endParaRPr lang="en-US" sz="1400" dirty="0">
              <a:latin typeface="Arial Nova Light" panose="020B03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Geographical for both surgeons and patients</a:t>
            </a:r>
            <a:endParaRPr lang="en-AU" sz="1200" b="1" i="1" dirty="0">
              <a:latin typeface="Arial Nova Light" panose="020B03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0F6F2-CE86-B453-CFD7-66E7C6A6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04" y="1910697"/>
            <a:ext cx="5812791" cy="3321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EEAC9-549F-60A0-3F75-FEB195945393}"/>
              </a:ext>
            </a:extLst>
          </p:cNvPr>
          <p:cNvSpPr txBox="1"/>
          <p:nvPr/>
        </p:nvSpPr>
        <p:spPr>
          <a:xfrm>
            <a:off x="6094228" y="531224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Gill Sans" charset="0"/>
              </a:rPr>
              <a:t>1</a:t>
            </a:r>
            <a:r>
              <a:rPr lang="en-US" sz="900" dirty="0"/>
              <a:t>Guide to Establishing a Regional or Rural Plastic &amp; Reconstructive Surgery Service, Australian Society of Plastic Surgeons (ASPS)</a:t>
            </a:r>
            <a:endParaRPr lang="en-AU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96B6B-FA68-F4FC-9ED6-3DC71E40F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7B82-30E1-22A7-5EC0-E14577CC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458"/>
          </a:xfrm>
        </p:spPr>
        <p:txBody>
          <a:bodyPr>
            <a:normAutofit/>
          </a:bodyPr>
          <a:lstStyle/>
          <a:p>
            <a:r>
              <a:rPr lang="en-AU" sz="2000" b="1" i="1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Warrnambool Plastic and Reconstructive Surgery (WPRS)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E4C4-3745-61C3-F952-D6E19B85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405"/>
            <a:ext cx="4952285" cy="390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i="1" dirty="0">
                <a:latin typeface="Arial Nova Light" panose="020B0304020202020204" pitchFamily="34" charset="0"/>
              </a:rPr>
              <a:t>How it Began</a:t>
            </a:r>
            <a:endParaRPr lang="en-AU" sz="16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Established in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Located in Warrnambool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Single surgeon practice with 4 staff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4 public and 6 private operating session a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No registrar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  <a:latin typeface="Arial Nova Light" panose="020B0304020202020204" pitchFamily="34" charset="0"/>
              </a:rPr>
              <a:t>On call 1:1 </a:t>
            </a:r>
          </a:p>
        </p:txBody>
      </p:sp>
      <p:pic>
        <p:nvPicPr>
          <p:cNvPr id="1026" name="Picture 2" descr="Regional City of Warrnambool - Regional Development Victoria">
            <a:extLst>
              <a:ext uri="{FF2B5EF4-FFF2-40B4-BE49-F238E27FC236}">
                <a16:creationId xmlns:a16="http://schemas.microsoft.com/office/drawing/2014/main" id="{3CBFEF53-9AB0-728F-EBCE-C67404A1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80" y="2248113"/>
            <a:ext cx="4952285" cy="2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84E21-7CD4-E13D-1086-8AC151ABA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6961-0CAE-CBC8-E562-234959A6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84" y="531039"/>
            <a:ext cx="8596668" cy="550844"/>
          </a:xfrm>
        </p:spPr>
        <p:txBody>
          <a:bodyPr>
            <a:normAutofit/>
          </a:bodyPr>
          <a:lstStyle/>
          <a:p>
            <a:r>
              <a:rPr lang="en-AU" sz="2000" b="1" i="1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rPr>
              <a:t>Why?</a:t>
            </a:r>
          </a:p>
        </p:txBody>
      </p:sp>
      <p:pic>
        <p:nvPicPr>
          <p:cNvPr id="2050" name="Picture 2" descr="Collins Street after the rain | Melbourne Australia Used on … | Flickr">
            <a:extLst>
              <a:ext uri="{FF2B5EF4-FFF2-40B4-BE49-F238E27FC236}">
                <a16:creationId xmlns:a16="http://schemas.microsoft.com/office/drawing/2014/main" id="{E4C4203C-6D93-E1DA-99C2-BFFA9061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7" y="1266940"/>
            <a:ext cx="4621779" cy="30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it Warrnambool: 2023 Travel Guide for Warrnambool, Victoria | Expedia">
            <a:extLst>
              <a:ext uri="{FF2B5EF4-FFF2-40B4-BE49-F238E27FC236}">
                <a16:creationId xmlns:a16="http://schemas.microsoft.com/office/drawing/2014/main" id="{7D6DFA3C-3DBA-1772-4723-4F32E5B6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93" y="3295480"/>
            <a:ext cx="5321147" cy="31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DD0FF-5053-FD04-CBA3-03C7F648E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elbourne trafffic: Your say on how to cut congestion">
            <a:extLst>
              <a:ext uri="{FF2B5EF4-FFF2-40B4-BE49-F238E27FC236}">
                <a16:creationId xmlns:a16="http://schemas.microsoft.com/office/drawing/2014/main" id="{4485F8F0-7A56-0F31-ACBC-E88F0ECE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0" y="415543"/>
            <a:ext cx="5833431" cy="35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isit Great Ocean Road | Warrnambool Archives - Visit Great Ocean Road">
            <a:extLst>
              <a:ext uri="{FF2B5EF4-FFF2-40B4-BE49-F238E27FC236}">
                <a16:creationId xmlns:a16="http://schemas.microsoft.com/office/drawing/2014/main" id="{25ABA0FC-3FF8-DCE5-ADAC-6BF0F55B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77" y="2869893"/>
            <a:ext cx="5144877" cy="35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1381C-A068-4814-8C88-2CD271A34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ke Pertobe | warrnambool.com">
            <a:extLst>
              <a:ext uri="{FF2B5EF4-FFF2-40B4-BE49-F238E27FC236}">
                <a16:creationId xmlns:a16="http://schemas.microsoft.com/office/drawing/2014/main" id="{63B36E12-8C46-B2E0-3D33-5351D90F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8" y="583894"/>
            <a:ext cx="5425195" cy="30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12DE4CF-550C-AB5B-591D-8F3843E8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72" y="2845635"/>
            <a:ext cx="5145088" cy="34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AD204-4F9A-F30E-A379-72A0B16E5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302003" y="405125"/>
            <a:ext cx="398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 Nova Light" panose="020B0304020202020204" pitchFamily="34" charset="0"/>
              </a:rPr>
              <a:t>WPRS in 2023 </a:t>
            </a:r>
          </a:p>
          <a:p>
            <a:endParaRPr lang="en-US" sz="1400" i="1" dirty="0">
              <a:latin typeface="Arial Nova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59171" y="964732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4A08A-D738-4552-A1D2-85E4B1C6EBD6}"/>
              </a:ext>
            </a:extLst>
          </p:cNvPr>
          <p:cNvSpPr txBox="1"/>
          <p:nvPr/>
        </p:nvSpPr>
        <p:spPr>
          <a:xfrm>
            <a:off x="272890" y="812056"/>
            <a:ext cx="704675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400" b="1" i="1" dirty="0">
                <a:latin typeface="Arial Nova Light" panose="020B0304020202020204" pitchFamily="34" charset="0"/>
              </a:rPr>
              <a:t>Structure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3 Plastic and Reconstructive Surgeons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Dr Robert Toma – founded WPRS in 2012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Dr John Masters – joined WPRS in 2016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Dr Robert Capstick – joined WPRS in 2021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2 unaccredited registrars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Application submitted for accreditation for SET position to commence 2024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4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400" b="1" i="1" dirty="0">
                <a:latin typeface="Arial Nova Light" panose="020B0304020202020204" pitchFamily="34" charset="0"/>
              </a:rPr>
              <a:t>Catchment areas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Elective and emergency services to a population of 151,140 people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400" b="1" i="1" dirty="0">
                <a:latin typeface="Arial Nova Light" panose="020B0304020202020204" pitchFamily="34" charset="0"/>
              </a:rPr>
              <a:t>Theatre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Unit performs almost 2,500 operations per year</a:t>
            </a:r>
            <a:endParaRPr lang="en-US" sz="1400" dirty="0"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 Light" panose="020B0304020202020204" pitchFamily="34" charset="0"/>
              </a:rPr>
              <a:t>Public operating at Southwest Healthcare (Warrnambool and Camperdown) and Portland District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ova Light" panose="020B0304020202020204" pitchFamily="34" charset="0"/>
              </a:rPr>
              <a:t>Private operating at St John of God Warrnambool Hospital</a:t>
            </a:r>
          </a:p>
          <a:p>
            <a:pPr>
              <a:spcAft>
                <a:spcPts val="200"/>
              </a:spcAft>
            </a:pPr>
            <a:endParaRPr lang="en-AU" sz="14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400" b="1" i="1" dirty="0">
                <a:latin typeface="Arial Nova Light" panose="020B0304020202020204" pitchFamily="34" charset="0"/>
              </a:rPr>
              <a:t>Coordinated care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latin typeface="Arial Nova Light" panose="020B0304020202020204" pitchFamily="34" charset="0"/>
              </a:rPr>
              <a:t>4 Hand Therapists (Occupational Therapists/Physiotherapist), Specialised wound care nurses, breast reconstruction nurse and WPRS Breast Surgeon and  2 WPRS Dermatologists and registrars</a:t>
            </a:r>
          </a:p>
          <a:p>
            <a:endParaRPr lang="en-US" sz="1400" dirty="0">
              <a:latin typeface="Arial Nova Light" panose="020B0304020202020204" pitchFamily="34" charset="0"/>
            </a:endParaRPr>
          </a:p>
          <a:p>
            <a:pPr lvl="1"/>
            <a:endParaRPr lang="en-US" sz="14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endParaRPr lang="en-AU" sz="1200" b="1" i="1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endParaRPr lang="en-AU" sz="1200" b="1" i="1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endParaRPr lang="en-AU" sz="1200" b="1" i="1" dirty="0">
              <a:latin typeface="Arial Nova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A081E-B9AC-4B36-82FF-3FE4CFB4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642" y="2256638"/>
            <a:ext cx="4513187" cy="33421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40339B-48F9-1115-5B7A-8A27F02D5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605DD4-D182-4A59-B339-E723BD385AEF}"/>
              </a:ext>
            </a:extLst>
          </p:cNvPr>
          <p:cNvSpPr txBox="1"/>
          <p:nvPr/>
        </p:nvSpPr>
        <p:spPr>
          <a:xfrm>
            <a:off x="201579" y="110298"/>
            <a:ext cx="246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 Nova Light" panose="020B0304020202020204" pitchFamily="34" charset="0"/>
              </a:rPr>
              <a:t>Procedures Performed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4F13D-FD12-4C15-93D1-7EA4781CA332}"/>
              </a:ext>
            </a:extLst>
          </p:cNvPr>
          <p:cNvSpPr txBox="1"/>
          <p:nvPr/>
        </p:nvSpPr>
        <p:spPr>
          <a:xfrm>
            <a:off x="302004" y="989900"/>
            <a:ext cx="5452844" cy="538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4A08A-D738-4552-A1D2-85E4B1C6EBD6}"/>
              </a:ext>
            </a:extLst>
          </p:cNvPr>
          <p:cNvSpPr txBox="1"/>
          <p:nvPr/>
        </p:nvSpPr>
        <p:spPr>
          <a:xfrm>
            <a:off x="302004" y="615409"/>
            <a:ext cx="5452844" cy="562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Skin lesion removal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Cosmetic removal of benign lesion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Skin cancer excision (SCC, BCC, Melanoma)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Skin flap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Sentinel lymph node biopsy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Hand surgery (Elective)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Carpal tunnel release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Removal of ganglions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Removal of cysts and other hand growths</a:t>
            </a:r>
          </a:p>
          <a:p>
            <a:pPr>
              <a:spcAft>
                <a:spcPts val="200"/>
              </a:spcAft>
            </a:pPr>
            <a:r>
              <a:rPr lang="en-AU" sz="1200" dirty="0" err="1">
                <a:latin typeface="Arial Nova Light" panose="020B0304020202020204" pitchFamily="34" charset="0"/>
              </a:rPr>
              <a:t>Duypuytren’s</a:t>
            </a:r>
            <a:r>
              <a:rPr lang="en-AU" sz="1200" dirty="0">
                <a:latin typeface="Arial Nova Light" panose="020B0304020202020204" pitchFamily="34" charset="0"/>
              </a:rPr>
              <a:t> contracture release - surgery or collagenase injections (</a:t>
            </a:r>
            <a:r>
              <a:rPr lang="en-AU" sz="1200" dirty="0" err="1">
                <a:latin typeface="Arial Nova Light" panose="020B0304020202020204" pitchFamily="34" charset="0"/>
              </a:rPr>
              <a:t>Xiaflex</a:t>
            </a:r>
            <a:r>
              <a:rPr lang="en-AU" sz="1200" dirty="0">
                <a:latin typeface="Arial Nova Light" panose="020B0304020202020204" pitchFamily="34" charset="0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Trigger finger release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Osteoarthritis and Rheumatoid arthritis related hand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Ligament rupture repairs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Upper limb nerve decompression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De </a:t>
            </a:r>
            <a:r>
              <a:rPr lang="en-AU" sz="1200" dirty="0" err="1">
                <a:latin typeface="Arial Nova Light" panose="020B0304020202020204" pitchFamily="34" charset="0"/>
              </a:rPr>
              <a:t>Quervain’s</a:t>
            </a:r>
            <a:r>
              <a:rPr lang="en-AU" sz="1200" dirty="0">
                <a:latin typeface="Arial Nova Light" panose="020B0304020202020204" pitchFamily="34" charset="0"/>
              </a:rPr>
              <a:t> tenosynovitis release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Tendon transfers for stoke or nerve palsies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Hand surgery (Trauma)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Tendon repairs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Ligament rupture repairs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latin typeface="Arial Nova Light" panose="020B0304020202020204" pitchFamily="34" charset="0"/>
              </a:rPr>
              <a:t>Nerves and artery repairs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latin typeface="Arial Nova Light" panose="020B0304020202020204" pitchFamily="34" charset="0"/>
              </a:rPr>
              <a:t>Amputations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Hand fracture fixation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latin typeface="Arial Nova Light" panose="020B0304020202020204" pitchFamily="34" charset="0"/>
              </a:rPr>
              <a:t>Serious hand infections</a:t>
            </a: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Microsurgery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D60FC-8B53-4175-A7AA-C10E5B6311B0}"/>
              </a:ext>
            </a:extLst>
          </p:cNvPr>
          <p:cNvSpPr txBox="1"/>
          <p:nvPr/>
        </p:nvSpPr>
        <p:spPr>
          <a:xfrm>
            <a:off x="6156950" y="615409"/>
            <a:ext cx="6035050" cy="595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Breast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Breast reconstruction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Correction of inverted nipple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Nipple reconstruction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Correction of congenital breast deformity (Tuberous breast, asymmetry, Poland’s disease)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Gynaecomastia correction (Male breast reduction)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Paediatric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Otoplasty (Bat ear correction)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Removal of congenital skin conditions and vascular lesions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Correction of basic congenital hand conditions (Fusion of finger or extra fingers)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Burns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Management of acute burns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Management of secondary complication of burns (scarring, contracture)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Facial fracture surgery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Correction of nasal deformity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Facial fracture fixation</a:t>
            </a:r>
          </a:p>
          <a:p>
            <a:pPr>
              <a:spcAft>
                <a:spcPts val="200"/>
              </a:spcAft>
            </a:pPr>
            <a:endParaRPr lang="en-AU" sz="1200" dirty="0">
              <a:latin typeface="Arial Nova Light" panose="020B03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200" b="1" i="1" dirty="0">
                <a:latin typeface="Arial Nova Light" panose="020B0304020202020204" pitchFamily="34" charset="0"/>
              </a:rPr>
              <a:t>Miscellaneous procedures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Scar revisions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Fat grafting and correction of contour deformities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Excision of soft tissue tumours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Correction of ectropion and other eyelid effects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Facial nerve palsy corrective procedure</a:t>
            </a:r>
          </a:p>
          <a:p>
            <a:pPr>
              <a:spcAft>
                <a:spcPts val="200"/>
              </a:spcAft>
            </a:pPr>
            <a:r>
              <a:rPr lang="en-AU" sz="1200" dirty="0">
                <a:latin typeface="Arial Nova Light" panose="020B0304020202020204" pitchFamily="34" charset="0"/>
              </a:rPr>
              <a:t>Trauma reconstruction</a:t>
            </a:r>
          </a:p>
          <a:p>
            <a:endParaRPr lang="en-AU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4CD74-9B7F-3CA4-DDD7-89A1FCCDA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" y="6084515"/>
            <a:ext cx="1650513" cy="9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66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A7D0"/>
      </a:accent1>
      <a:accent2>
        <a:srgbClr val="757575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1959</Words>
  <Application>Microsoft Office PowerPoint</Application>
  <PresentationFormat>Widescreen</PresentationFormat>
  <Paragraphs>287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Nova Light</vt:lpstr>
      <vt:lpstr>Calibri</vt:lpstr>
      <vt:lpstr>Trebuchet MS</vt:lpstr>
      <vt:lpstr>Wingdings 3</vt:lpstr>
      <vt:lpstr>Facet</vt:lpstr>
      <vt:lpstr>Rural Plastic and Reconstructive Surgery: What it has given and what comes next?</vt:lpstr>
      <vt:lpstr>PowerPoint Presentation</vt:lpstr>
      <vt:lpstr>PowerPoint Presentation</vt:lpstr>
      <vt:lpstr>Warrnambool Plastic and Reconstructive Surgery (WPRS)</vt:lpstr>
      <vt:lpstr>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and Reconstructive Surgery</dc:title>
  <dc:creator>Chris Kiroff</dc:creator>
  <cp:lastModifiedBy>Membership</cp:lastModifiedBy>
  <cp:revision>145</cp:revision>
  <cp:lastPrinted>2023-05-01T02:03:40Z</cp:lastPrinted>
  <dcterms:created xsi:type="dcterms:W3CDTF">2021-05-17T22:49:49Z</dcterms:created>
  <dcterms:modified xsi:type="dcterms:W3CDTF">2023-07-20T00:35:02Z</dcterms:modified>
</cp:coreProperties>
</file>